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theme/theme3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52" r:id="rId1"/>
    <p:sldMasterId id="2147483653" r:id="rId2"/>
    <p:sldMasterId id="2147483700" r:id="rId3"/>
    <p:sldMasterId id="2147483708" r:id="rId4"/>
  </p:sldMasterIdLst>
  <p:notesMasterIdLst>
    <p:notesMasterId r:id="rId27"/>
  </p:notesMasterIdLst>
  <p:handoutMasterIdLst>
    <p:handoutMasterId r:id="rId28"/>
  </p:handoutMasterIdLst>
  <p:sldIdLst>
    <p:sldId id="385" r:id="rId5"/>
    <p:sldId id="419" r:id="rId6"/>
    <p:sldId id="420" r:id="rId7"/>
    <p:sldId id="421" r:id="rId8"/>
    <p:sldId id="422" r:id="rId9"/>
    <p:sldId id="387" r:id="rId10"/>
    <p:sldId id="403" r:id="rId11"/>
    <p:sldId id="404" r:id="rId12"/>
    <p:sldId id="423" r:id="rId13"/>
    <p:sldId id="409" r:id="rId14"/>
    <p:sldId id="407" r:id="rId15"/>
    <p:sldId id="408" r:id="rId16"/>
    <p:sldId id="424" r:id="rId17"/>
    <p:sldId id="411" r:id="rId18"/>
    <p:sldId id="412" r:id="rId19"/>
    <p:sldId id="413" r:id="rId20"/>
    <p:sldId id="414" r:id="rId21"/>
    <p:sldId id="415" r:id="rId22"/>
    <p:sldId id="425" r:id="rId23"/>
    <p:sldId id="417" r:id="rId24"/>
    <p:sldId id="416" r:id="rId25"/>
    <p:sldId id="418" r:id="rId26"/>
  </p:sldIdLst>
  <p:sldSz cx="9144000" cy="5143500" type="screen16x9"/>
  <p:notesSz cx="9926638" cy="6797675"/>
  <p:embeddedFontLst>
    <p:embeddedFont>
      <p:font typeface="Arial Black" panose="020B0A04020102020204" pitchFamily="34" charset="0"/>
      <p:bold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Trebuchet MS" panose="020B0603020202020204" pitchFamily="34" charset="0"/>
      <p:regular r:id="rId34"/>
      <p:bold r:id="rId35"/>
      <p:italic r:id="rId36"/>
      <p:boldItalic r:id="rId37"/>
    </p:embeddedFont>
    <p:embeddedFont>
      <p:font typeface="WC Mano Negra Bta" panose="02000506000000020004" charset="0"/>
      <p:bold r:id="rId38"/>
    </p:embeddedFont>
  </p:embeddedFont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46AEBC"/>
    <a:srgbClr val="EFEBE6"/>
    <a:srgbClr val="BCB4AA"/>
    <a:srgbClr val="A5D2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Stijl, gemiddeld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 autoAdjust="0"/>
    <p:restoredTop sz="77266" autoAdjust="0"/>
  </p:normalViewPr>
  <p:slideViewPr>
    <p:cSldViewPr>
      <p:cViewPr varScale="1">
        <p:scale>
          <a:sx n="73" d="100"/>
          <a:sy n="73" d="100"/>
        </p:scale>
        <p:origin x="630" y="6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57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72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font" Target="fonts/font6.fntdata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1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36" Type="http://schemas.openxmlformats.org/officeDocument/2006/relationships/font" Target="fonts/font8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5.fntdata"/><Relationship Id="rId38" Type="http://schemas.openxmlformats.org/officeDocument/2006/relationships/font" Target="fonts/font10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5622798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D25A6E-8EC9-4097-8FC3-21A457BE6F43}" type="datetimeFigureOut">
              <a:rPr lang="nl-NL" smtClean="0"/>
              <a:t>21-3-2019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F4AA93-B71C-458B-98B6-F204C42140B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02191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622798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CC3043-7B73-4053-8618-6792F60A3379}" type="datetimeFigureOut">
              <a:rPr lang="nl-NL" smtClean="0"/>
              <a:t>21-3-2019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A1A1E7-3581-4B7B-9A26-685AF17B68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5071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A1A1E7-3581-4B7B-9A26-685AF17B680C}" type="slidenum">
              <a:rPr lang="nl-NL" smtClean="0">
                <a:solidFill>
                  <a:prstClr val="black"/>
                </a:solidFill>
              </a:rPr>
              <a:pPr/>
              <a:t>1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5640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A1A1E7-3581-4B7B-9A26-685AF17B680C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8195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el en obje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4833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el en obje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288000" y="288000"/>
            <a:ext cx="5868176" cy="45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339502"/>
            <a:ext cx="5760640" cy="85725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23528" y="1200151"/>
            <a:ext cx="5760640" cy="35318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35489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el en obje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288000" y="288000"/>
            <a:ext cx="5868176" cy="45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339502"/>
            <a:ext cx="5760640" cy="85725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23528" y="1200151"/>
            <a:ext cx="5760640" cy="35318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497602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Titel en obje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288000" y="288000"/>
            <a:ext cx="5868176" cy="45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339502"/>
            <a:ext cx="5760640" cy="85725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23528" y="1200151"/>
            <a:ext cx="5760640" cy="35318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54999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el en obje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288000" y="288000"/>
            <a:ext cx="5868176" cy="45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339502"/>
            <a:ext cx="5760640" cy="85725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23528" y="1200151"/>
            <a:ext cx="5760640" cy="35318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9785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el en obje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288000" y="288000"/>
            <a:ext cx="5868176" cy="45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339502"/>
            <a:ext cx="5760640" cy="85725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23528" y="1200151"/>
            <a:ext cx="5760640" cy="35318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251804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el en obje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288000" y="288000"/>
            <a:ext cx="5868176" cy="45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339502"/>
            <a:ext cx="5760640" cy="85725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23528" y="1200151"/>
            <a:ext cx="5760640" cy="35318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593263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el en obje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288000" y="288000"/>
            <a:ext cx="5868176" cy="45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339502"/>
            <a:ext cx="5760640" cy="85725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23528" y="1200151"/>
            <a:ext cx="5760640" cy="35318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567980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el en obje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288000" y="288000"/>
            <a:ext cx="5868176" cy="45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339502"/>
            <a:ext cx="5760640" cy="85725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23528" y="1200151"/>
            <a:ext cx="5760640" cy="35318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599584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el en obje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288000" y="288000"/>
            <a:ext cx="5868176" cy="45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339502"/>
            <a:ext cx="5760640" cy="85725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23528" y="1200151"/>
            <a:ext cx="5760640" cy="35318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339194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el en obje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288000" y="288000"/>
            <a:ext cx="5868176" cy="45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339502"/>
            <a:ext cx="5760640" cy="85725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23528" y="1200151"/>
            <a:ext cx="5760640" cy="35318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49373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el en obje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288000" y="288000"/>
            <a:ext cx="5868176" cy="45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339502"/>
            <a:ext cx="5760640" cy="85725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23528" y="1200151"/>
            <a:ext cx="5760640" cy="35318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527996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el en obje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288000" y="288000"/>
            <a:ext cx="5868176" cy="45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339502"/>
            <a:ext cx="5760640" cy="85725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23528" y="1200151"/>
            <a:ext cx="5760640" cy="35318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33827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Titel en obje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288000" y="288000"/>
            <a:ext cx="5868176" cy="45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339502"/>
            <a:ext cx="5760640" cy="85725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23528" y="1200151"/>
            <a:ext cx="5760640" cy="35318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815907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el en obje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288000" y="288000"/>
            <a:ext cx="5868176" cy="45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339502"/>
            <a:ext cx="5760640" cy="85725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23528" y="1200151"/>
            <a:ext cx="5760640" cy="35318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384785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el en obje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288000" y="288000"/>
            <a:ext cx="5868176" cy="45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339502"/>
            <a:ext cx="5760640" cy="85725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23528" y="1200151"/>
            <a:ext cx="5760640" cy="35318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665991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el en obje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288000" y="288000"/>
            <a:ext cx="5868176" cy="45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339502"/>
            <a:ext cx="5760640" cy="85725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23528" y="1200151"/>
            <a:ext cx="5760640" cy="35318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439102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el en obje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288000" y="288000"/>
            <a:ext cx="5868176" cy="45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339502"/>
            <a:ext cx="5760640" cy="85725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23528" y="1200151"/>
            <a:ext cx="5760640" cy="35318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591203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el en obje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288000" y="288000"/>
            <a:ext cx="5868176" cy="45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339502"/>
            <a:ext cx="5760640" cy="85725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23528" y="1200151"/>
            <a:ext cx="5760640" cy="35318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885977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el en obje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288000" y="288000"/>
            <a:ext cx="5868176" cy="45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339502"/>
            <a:ext cx="5760640" cy="85725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23528" y="1200151"/>
            <a:ext cx="5760640" cy="35318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517451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el en obje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288000" y="288000"/>
            <a:ext cx="5868176" cy="45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339502"/>
            <a:ext cx="5760640" cy="85725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23528" y="1200151"/>
            <a:ext cx="5760640" cy="35318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006422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el en obje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1294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288000" y="288000"/>
            <a:ext cx="5868176" cy="45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5536" y="1131591"/>
            <a:ext cx="5688632" cy="1800200"/>
          </a:xfrm>
          <a:prstGeom prst="rect">
            <a:avLst/>
          </a:prstGeom>
        </p:spPr>
        <p:txBody>
          <a:bodyPr/>
          <a:lstStyle>
            <a:lvl1pPr>
              <a:lnSpc>
                <a:spcPts val="3800"/>
              </a:lnSpc>
              <a:defRPr sz="4400"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95536" y="2931790"/>
            <a:ext cx="5688632" cy="13144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191392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14470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el en obje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76622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el en obje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87486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el en obje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1559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el en obje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73755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el en obje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87297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el en obje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54810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el en obje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2286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el en obje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24352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el en obje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2538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en obje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288000" y="288000"/>
            <a:ext cx="5868176" cy="45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339502"/>
            <a:ext cx="5760640" cy="85725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23528" y="1200151"/>
            <a:ext cx="5760640" cy="35318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121002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el en obje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89151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el en obje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23661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el en obje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9443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el en obje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59847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el en obje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87366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el en obje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6081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el en obje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04873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Titel en object">
    <p:bg>
      <p:bgPr>
        <a:blipFill dpi="0" rotWithShape="1">
          <a:blip r:embed="rId2">
            <a:lum/>
          </a:blip>
          <a:srcRect/>
          <a:stretch>
            <a:fillRect t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0339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288000" y="288000"/>
            <a:ext cx="5868176" cy="45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339502"/>
            <a:ext cx="5760640" cy="85725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23528" y="1200151"/>
            <a:ext cx="5760640" cy="35318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13893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Titel en obje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288000" y="288000"/>
            <a:ext cx="5868176" cy="45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339502"/>
            <a:ext cx="5760640" cy="85725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23528" y="1200151"/>
            <a:ext cx="5760640" cy="35318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84802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Titel en obje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288000" y="288000"/>
            <a:ext cx="5868176" cy="45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339502"/>
            <a:ext cx="5760640" cy="85725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23528" y="1200151"/>
            <a:ext cx="5760640" cy="35318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2426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Titel en obje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288000" y="288000"/>
            <a:ext cx="8604480" cy="45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339502"/>
            <a:ext cx="5760640" cy="85725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23528" y="1200151"/>
            <a:ext cx="5760640" cy="35318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21607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el en obje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288000" y="288000"/>
            <a:ext cx="5868176" cy="45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339502"/>
            <a:ext cx="5760640" cy="85725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23528" y="1200151"/>
            <a:ext cx="5760640" cy="35318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43311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9.xml"/><Relationship Id="rId26" Type="http://schemas.openxmlformats.org/officeDocument/2006/relationships/slideLayout" Target="../slideLayouts/slideLayout27.xml"/><Relationship Id="rId39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22.xml"/><Relationship Id="rId34" Type="http://schemas.openxmlformats.org/officeDocument/2006/relationships/slideLayout" Target="../slideLayouts/slideLayout35.xml"/><Relationship Id="rId42" Type="http://schemas.openxmlformats.org/officeDocument/2006/relationships/slideLayout" Target="../slideLayouts/slideLayout43.xml"/><Relationship Id="rId47" Type="http://schemas.openxmlformats.org/officeDocument/2006/relationships/theme" Target="../theme/theme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29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2.xml"/><Relationship Id="rId24" Type="http://schemas.openxmlformats.org/officeDocument/2006/relationships/slideLayout" Target="../slideLayouts/slideLayout25.xml"/><Relationship Id="rId32" Type="http://schemas.openxmlformats.org/officeDocument/2006/relationships/slideLayout" Target="../slideLayouts/slideLayout33.xml"/><Relationship Id="rId37" Type="http://schemas.openxmlformats.org/officeDocument/2006/relationships/slideLayout" Target="../slideLayouts/slideLayout38.xml"/><Relationship Id="rId40" Type="http://schemas.openxmlformats.org/officeDocument/2006/relationships/slideLayout" Target="../slideLayouts/slideLayout41.xml"/><Relationship Id="rId45" Type="http://schemas.openxmlformats.org/officeDocument/2006/relationships/slideLayout" Target="../slideLayouts/slideLayout46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23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9.xml"/><Relationship Id="rId36" Type="http://schemas.openxmlformats.org/officeDocument/2006/relationships/slideLayout" Target="../slideLayouts/slideLayout37.xml"/><Relationship Id="rId49" Type="http://schemas.openxmlformats.org/officeDocument/2006/relationships/image" Target="../media/image5.png"/><Relationship Id="rId10" Type="http://schemas.openxmlformats.org/officeDocument/2006/relationships/slideLayout" Target="../slideLayouts/slideLayout11.xml"/><Relationship Id="rId19" Type="http://schemas.openxmlformats.org/officeDocument/2006/relationships/slideLayout" Target="../slideLayouts/slideLayout20.xml"/><Relationship Id="rId31" Type="http://schemas.openxmlformats.org/officeDocument/2006/relationships/slideLayout" Target="../slideLayouts/slideLayout32.xml"/><Relationship Id="rId44" Type="http://schemas.openxmlformats.org/officeDocument/2006/relationships/slideLayout" Target="../slideLayouts/slideLayout45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Relationship Id="rId22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31.xml"/><Relationship Id="rId35" Type="http://schemas.openxmlformats.org/officeDocument/2006/relationships/slideLayout" Target="../slideLayouts/slideLayout36.xml"/><Relationship Id="rId43" Type="http://schemas.openxmlformats.org/officeDocument/2006/relationships/slideLayout" Target="../slideLayouts/slideLayout44.xml"/><Relationship Id="rId48" Type="http://schemas.openxmlformats.org/officeDocument/2006/relationships/image" Target="../media/image4.jpg"/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5" Type="http://schemas.openxmlformats.org/officeDocument/2006/relationships/slideLayout" Target="../slideLayouts/slideLayout26.xml"/><Relationship Id="rId33" Type="http://schemas.openxmlformats.org/officeDocument/2006/relationships/slideLayout" Target="../slideLayouts/slideLayout34.xml"/><Relationship Id="rId38" Type="http://schemas.openxmlformats.org/officeDocument/2006/relationships/slideLayout" Target="../slideLayouts/slideLayout39.xml"/><Relationship Id="rId4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21.xml"/><Relationship Id="rId41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349" y="-851248"/>
            <a:ext cx="6715302" cy="684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586932"/>
      </p:ext>
    </p:extLst>
  </p:cSld>
  <p:clrMap bg1="dk1" tx1="lt1" bg2="dk2" tx2="lt2" accent1="accent1" accent2="accent2" accent3="accent3" accent4="accent4" accent5="accent5" accent6="accent6" hlink="hlink" folHlink="folHlink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5530" y="158981"/>
            <a:ext cx="10815061" cy="482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969114"/>
      </p:ext>
    </p:extLst>
  </p:cSld>
  <p:clrMap bg1="dk1" tx1="lt1" bg2="dk2" tx2="lt2" accent1="accent1" accent2="accent2" accent3="accent3" accent4="accent4" accent5="accent5" accent6="accent6" hlink="hlink" folHlink="folHlink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5304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144" y="3675573"/>
            <a:ext cx="914472" cy="11580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2795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  <p:sldLayoutId id="2147483729" r:id="rId21"/>
    <p:sldLayoutId id="2147483730" r:id="rId22"/>
    <p:sldLayoutId id="2147483731" r:id="rId23"/>
    <p:sldLayoutId id="2147483732" r:id="rId24"/>
    <p:sldLayoutId id="2147483733" r:id="rId25"/>
    <p:sldLayoutId id="2147483734" r:id="rId26"/>
    <p:sldLayoutId id="2147483735" r:id="rId27"/>
    <p:sldLayoutId id="2147483736" r:id="rId28"/>
    <p:sldLayoutId id="2147483737" r:id="rId29"/>
    <p:sldLayoutId id="2147483738" r:id="rId30"/>
    <p:sldLayoutId id="2147483739" r:id="rId31"/>
    <p:sldLayoutId id="2147483740" r:id="rId32"/>
    <p:sldLayoutId id="2147483741" r:id="rId33"/>
    <p:sldLayoutId id="2147483742" r:id="rId34"/>
    <p:sldLayoutId id="2147483743" r:id="rId35"/>
    <p:sldLayoutId id="2147483744" r:id="rId36"/>
    <p:sldLayoutId id="2147483745" r:id="rId37"/>
    <p:sldLayoutId id="2147483746" r:id="rId38"/>
    <p:sldLayoutId id="2147483747" r:id="rId39"/>
    <p:sldLayoutId id="2147483748" r:id="rId40"/>
    <p:sldLayoutId id="2147483749" r:id="rId41"/>
    <p:sldLayoutId id="2147483750" r:id="rId42"/>
    <p:sldLayoutId id="2147483751" r:id="rId43"/>
    <p:sldLayoutId id="2147483752" r:id="rId44"/>
    <p:sldLayoutId id="2147483753" r:id="rId45"/>
    <p:sldLayoutId id="2147483754" r:id="rId46"/>
  </p:sldLayoutIdLst>
  <p:txStyles>
    <p:titleStyle>
      <a:lvl1pPr algn="l" defTabSz="914400" rtl="0" eaLnBrk="1" latinLnBrk="0" hangingPunct="1">
        <a:lnSpc>
          <a:spcPts val="3000"/>
        </a:lnSpc>
        <a:spcBef>
          <a:spcPct val="0"/>
        </a:spcBef>
        <a:buNone/>
        <a:defRPr sz="3200" kern="0" cap="all" spc="-300" baseline="0">
          <a:solidFill>
            <a:srgbClr val="DC2F34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DC2F34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DC2F34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DC2F34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DC2F34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DC2F34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251520" y="2931790"/>
            <a:ext cx="8208912" cy="1800200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lnSpc>
                <a:spcPts val="3800"/>
              </a:lnSpc>
              <a:spcBef>
                <a:spcPct val="0"/>
              </a:spcBef>
              <a:buNone/>
              <a:defRPr sz="6600" kern="0" cap="none" spc="-300" baseline="0">
                <a:solidFill>
                  <a:schemeClr val="accent1"/>
                </a:solidFill>
                <a:latin typeface="WC Mano Negra Bta" pitchFamily="50" charset="0"/>
                <a:ea typeface="+mj-ea"/>
                <a:cs typeface="+mj-cs"/>
              </a:defRPr>
            </a:lvl1pPr>
          </a:lstStyle>
          <a:p>
            <a:r>
              <a:rPr lang="nl-NL" dirty="0">
                <a:solidFill>
                  <a:schemeClr val="bg1"/>
                </a:solidFill>
                <a:latin typeface="Arial Black" panose="020B0A04020102020204" pitchFamily="34" charset="0"/>
              </a:rPr>
              <a:t>Welkom bij het kinderprogramma</a:t>
            </a:r>
          </a:p>
        </p:txBody>
      </p:sp>
    </p:spTree>
    <p:extLst>
      <p:ext uri="{BB962C8B-B14F-4D97-AF65-F5344CB8AC3E}">
        <p14:creationId xmlns:p14="http://schemas.microsoft.com/office/powerpoint/2010/main" val="16532377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23528" y="483518"/>
            <a:ext cx="5760640" cy="3531839"/>
          </a:xfrm>
        </p:spPr>
        <p:txBody>
          <a:bodyPr/>
          <a:lstStyle/>
          <a:p>
            <a:pPr marL="0" indent="0">
              <a:buNone/>
            </a:pPr>
            <a:r>
              <a:rPr lang="nl-NL" dirty="0">
                <a:solidFill>
                  <a:srgbClr val="FF0000"/>
                </a:solidFill>
              </a:rPr>
              <a:t>Uitwisselen</a:t>
            </a:r>
            <a:br>
              <a:rPr lang="nl-NL" dirty="0"/>
            </a:br>
            <a:br>
              <a:rPr lang="nl-NL" dirty="0"/>
            </a:br>
            <a:r>
              <a:rPr lang="nl-NL" dirty="0"/>
              <a:t>We koppelen onervaren aan ervaren leiders van het kinderprogramma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Doel: uitwisselen van ervaring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>
                <a:solidFill>
                  <a:srgbClr val="FF0000"/>
                </a:solidFill>
              </a:rPr>
              <a:t>Tijd: </a:t>
            </a:r>
            <a:r>
              <a:rPr lang="nl-NL" dirty="0"/>
              <a:t>ongeveer 15 minuten</a:t>
            </a:r>
          </a:p>
        </p:txBody>
      </p:sp>
    </p:spTree>
    <p:extLst>
      <p:ext uri="{BB962C8B-B14F-4D97-AF65-F5344CB8AC3E}">
        <p14:creationId xmlns:p14="http://schemas.microsoft.com/office/powerpoint/2010/main" val="4240387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23528" y="771550"/>
            <a:ext cx="5760640" cy="3531839"/>
          </a:xfrm>
        </p:spPr>
        <p:txBody>
          <a:bodyPr/>
          <a:lstStyle/>
          <a:p>
            <a:pPr marL="0" indent="0">
              <a:buNone/>
            </a:pPr>
            <a:r>
              <a:rPr lang="nl-NL" dirty="0">
                <a:solidFill>
                  <a:srgbClr val="FF0000"/>
                </a:solidFill>
              </a:rPr>
              <a:t>Kinderwerkdag</a:t>
            </a:r>
          </a:p>
          <a:p>
            <a:r>
              <a:rPr lang="nl-NL" dirty="0"/>
              <a:t>Passend bij de talenten van deelnemers</a:t>
            </a:r>
          </a:p>
          <a:p>
            <a:r>
              <a:rPr lang="nl-NL" dirty="0"/>
              <a:t>Meer vrijheid en eigen invulling</a:t>
            </a:r>
          </a:p>
          <a:p>
            <a:r>
              <a:rPr lang="nl-NL" dirty="0"/>
              <a:t>Binnen een aantal kaders</a:t>
            </a:r>
          </a:p>
          <a:p>
            <a:r>
              <a:rPr lang="nl-NL" dirty="0"/>
              <a:t>Verwachtingen van projectland</a:t>
            </a:r>
            <a:br>
              <a:rPr lang="nl-NL" dirty="0"/>
            </a:br>
            <a:r>
              <a:rPr lang="nl-NL" dirty="0"/>
              <a:t>(contact met projectland)</a:t>
            </a:r>
          </a:p>
          <a:p>
            <a:r>
              <a:rPr lang="nl-NL" dirty="0"/>
              <a:t>Deelnemers deelgenoot maken van het proces</a:t>
            </a:r>
          </a:p>
        </p:txBody>
      </p:sp>
    </p:spTree>
    <p:extLst>
      <p:ext uri="{BB962C8B-B14F-4D97-AF65-F5344CB8AC3E}">
        <p14:creationId xmlns:p14="http://schemas.microsoft.com/office/powerpoint/2010/main" val="37808588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23528" y="267494"/>
            <a:ext cx="5760640" cy="3531839"/>
          </a:xfrm>
        </p:spPr>
        <p:txBody>
          <a:bodyPr/>
          <a:lstStyle/>
          <a:p>
            <a:r>
              <a:rPr lang="nl-NL" dirty="0"/>
              <a:t>Christelijk (koppelen aan..)</a:t>
            </a:r>
          </a:p>
          <a:p>
            <a:r>
              <a:rPr lang="nl-NL" dirty="0"/>
              <a:t>Bijbelverhalen</a:t>
            </a:r>
            <a:br>
              <a:rPr lang="nl-NL" dirty="0"/>
            </a:br>
            <a:r>
              <a:rPr lang="nl-NL" sz="1800" dirty="0"/>
              <a:t>(minimaal helft van de dagen)</a:t>
            </a:r>
          </a:p>
          <a:p>
            <a:r>
              <a:rPr lang="nl-NL" dirty="0"/>
              <a:t>Verwerking: knutselen, sport, spel, toneel</a:t>
            </a:r>
          </a:p>
          <a:p>
            <a:r>
              <a:rPr lang="nl-NL" dirty="0"/>
              <a:t>Tijdstip: +/- 1,5 uur per dag</a:t>
            </a:r>
          </a:p>
          <a:p>
            <a:r>
              <a:rPr lang="nl-NL" dirty="0"/>
              <a:t>Waar mogelijk: </a:t>
            </a:r>
            <a:r>
              <a:rPr lang="nl-NL" sz="2400" dirty="0"/>
              <a:t>zelfde tijd/locatie</a:t>
            </a:r>
            <a:endParaRPr lang="nl-NL" dirty="0"/>
          </a:p>
          <a:p>
            <a:r>
              <a:rPr lang="nl-NL" dirty="0"/>
              <a:t>Eindfeest </a:t>
            </a:r>
          </a:p>
          <a:p>
            <a:r>
              <a:rPr lang="nl-NL" dirty="0"/>
              <a:t>Belangrijk: Wat is de doelgroep?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968501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468EEF-4BEB-4986-8A19-4B449A816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is jouw rol?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44FA556-D8CC-4F2E-A9CD-6C27F8C79A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987574"/>
            <a:ext cx="5760640" cy="3531839"/>
          </a:xfrm>
        </p:spPr>
        <p:txBody>
          <a:bodyPr/>
          <a:lstStyle/>
          <a:p>
            <a:r>
              <a:rPr lang="nl-NL" sz="2400" dirty="0"/>
              <a:t>Talentenscout deelnemers: </a:t>
            </a:r>
            <a:br>
              <a:rPr lang="nl-NL" sz="2400" dirty="0"/>
            </a:br>
            <a:r>
              <a:rPr lang="nl-NL" sz="1800" dirty="0"/>
              <a:t>wie kan wat of haalt plezier uit?</a:t>
            </a:r>
          </a:p>
          <a:p>
            <a:r>
              <a:rPr lang="nl-NL" sz="2400" dirty="0"/>
              <a:t>Mogelijkheden verzamelen</a:t>
            </a:r>
            <a:br>
              <a:rPr lang="nl-NL" sz="2400" dirty="0"/>
            </a:br>
            <a:r>
              <a:rPr lang="nl-NL" sz="1800" dirty="0"/>
              <a:t>plek, doelgroep</a:t>
            </a:r>
          </a:p>
          <a:p>
            <a:r>
              <a:rPr lang="nl-NL" sz="2400" dirty="0"/>
              <a:t>Hoe wil je het kinderwerk ongeveer vormgeven?</a:t>
            </a:r>
          </a:p>
          <a:p>
            <a:r>
              <a:rPr lang="nl-NL" sz="2400" dirty="0"/>
              <a:t>Momenten onder deelnemers verdelen	en ondersteuning bieden</a:t>
            </a:r>
          </a:p>
          <a:p>
            <a:r>
              <a:rPr lang="nl-NL" sz="2400" dirty="0"/>
              <a:t>Uitvoering in het projectland begeleiden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91AE5015-6E86-4CF3-89AD-EB90187500FB}"/>
              </a:ext>
            </a:extLst>
          </p:cNvPr>
          <p:cNvSpPr/>
          <p:nvPr/>
        </p:nvSpPr>
        <p:spPr>
          <a:xfrm>
            <a:off x="323528" y="987574"/>
            <a:ext cx="5760640" cy="38164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600" dirty="0"/>
              <a:t>ORGANISATIE TALENT </a:t>
            </a:r>
            <a:r>
              <a:rPr lang="nl-NL" sz="3600" dirty="0">
                <a:sym typeface="Wingdings" panose="05000000000000000000" pitchFamily="2" charset="2"/>
              </a:rPr>
              <a:t> </a:t>
            </a:r>
            <a:endParaRPr lang="nl-NL" sz="3600" dirty="0"/>
          </a:p>
        </p:txBody>
      </p:sp>
    </p:spTree>
    <p:extLst>
      <p:ext uri="{BB962C8B-B14F-4D97-AF65-F5344CB8AC3E}">
        <p14:creationId xmlns:p14="http://schemas.microsoft.com/office/powerpoint/2010/main" val="2336957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23528" y="627534"/>
            <a:ext cx="5760640" cy="3531839"/>
          </a:xfrm>
        </p:spPr>
        <p:txBody>
          <a:bodyPr/>
          <a:lstStyle/>
          <a:p>
            <a:pPr marL="0" indent="0">
              <a:buNone/>
            </a:pPr>
            <a:r>
              <a:rPr lang="nl-NL" dirty="0">
                <a:solidFill>
                  <a:srgbClr val="FF0000"/>
                </a:solidFill>
              </a:rPr>
              <a:t>Hoe nu verder..?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nl-NL" dirty="0">
                <a:sym typeface="Wingdings" panose="05000000000000000000" pitchFamily="2" charset="2"/>
              </a:rPr>
              <a:t>Afvinklijstje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nl-NL" dirty="0">
                <a:sym typeface="Wingdings" panose="05000000000000000000" pitchFamily="2" charset="2"/>
              </a:rPr>
              <a:t>Na het leidersweekend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nl-NL" dirty="0">
                <a:sym typeface="Wingdings" panose="05000000000000000000" pitchFamily="2" charset="2"/>
              </a:rPr>
              <a:t>Na de trainingsdag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nl-NL" dirty="0">
                <a:sym typeface="Wingdings" panose="05000000000000000000" pitchFamily="2" charset="2"/>
              </a:rPr>
              <a:t>Tijdens het VBW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nl-NL" dirty="0">
                <a:sym typeface="Wingdings" panose="05000000000000000000" pitchFamily="2" charset="2"/>
              </a:rPr>
              <a:t>Na het VBW</a:t>
            </a:r>
          </a:p>
          <a:p>
            <a:pPr>
              <a:buFont typeface="Wingdings" panose="05000000000000000000" pitchFamily="2" charset="2"/>
              <a:buChar char="à"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495516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23528" y="771550"/>
            <a:ext cx="6336704" cy="3531839"/>
          </a:xfrm>
        </p:spPr>
        <p:txBody>
          <a:bodyPr/>
          <a:lstStyle/>
          <a:p>
            <a:pPr marL="0" indent="0">
              <a:buNone/>
            </a:pPr>
            <a:r>
              <a:rPr lang="nl-NL" sz="2300" dirty="0">
                <a:solidFill>
                  <a:srgbClr val="FF0000"/>
                </a:solidFill>
              </a:rPr>
              <a:t>Na het leidersweekend</a:t>
            </a:r>
          </a:p>
          <a:p>
            <a:r>
              <a:rPr lang="nl-NL" sz="2300" dirty="0"/>
              <a:t>Informatie doornemen</a:t>
            </a:r>
            <a:br>
              <a:rPr lang="nl-NL" sz="2300" dirty="0"/>
            </a:br>
            <a:r>
              <a:rPr lang="nl-NL" sz="2300" dirty="0"/>
              <a:t> </a:t>
            </a:r>
            <a:r>
              <a:rPr lang="nl-NL" sz="1600" dirty="0"/>
              <a:t>(leidersmap, website)</a:t>
            </a:r>
          </a:p>
          <a:p>
            <a:r>
              <a:rPr lang="nl-NL" sz="2300" dirty="0"/>
              <a:t>Hoe gaat jouw kinderwerk eruit zien? </a:t>
            </a:r>
            <a:br>
              <a:rPr lang="nl-NL" sz="2300" dirty="0"/>
            </a:br>
            <a:r>
              <a:rPr lang="nl-NL" sz="1600" dirty="0"/>
              <a:t>(aantal </a:t>
            </a:r>
            <a:r>
              <a:rPr lang="nl-NL" sz="1600" dirty="0" err="1"/>
              <a:t>kids</a:t>
            </a:r>
            <a:r>
              <a:rPr lang="nl-NL" sz="1600" dirty="0"/>
              <a:t>/</a:t>
            </a:r>
            <a:r>
              <a:rPr lang="nl-NL" sz="1600" dirty="0" err="1"/>
              <a:t>deelnemers,dagen,locatie,tijdstip,spullen</a:t>
            </a:r>
            <a:r>
              <a:rPr lang="nl-NL" sz="1600" dirty="0"/>
              <a:t>)</a:t>
            </a:r>
          </a:p>
          <a:p>
            <a:r>
              <a:rPr lang="nl-NL" sz="2300" dirty="0"/>
              <a:t>Invulling? Thematisch?</a:t>
            </a:r>
          </a:p>
          <a:p>
            <a:r>
              <a:rPr lang="nl-NL" sz="2300" dirty="0"/>
              <a:t>Opzet maken </a:t>
            </a:r>
            <a:br>
              <a:rPr lang="nl-NL" sz="2300" dirty="0"/>
            </a:br>
            <a:r>
              <a:rPr lang="nl-NL" sz="1600" dirty="0"/>
              <a:t>(verantwoordelijkheid deelnemers, groepjes?)</a:t>
            </a:r>
          </a:p>
          <a:p>
            <a:r>
              <a:rPr lang="nl-NL" sz="2300" dirty="0"/>
              <a:t>Vragenlijst voor trainingsdag</a:t>
            </a:r>
          </a:p>
        </p:txBody>
      </p:sp>
    </p:spTree>
    <p:extLst>
      <p:ext uri="{BB962C8B-B14F-4D97-AF65-F5344CB8AC3E}">
        <p14:creationId xmlns:p14="http://schemas.microsoft.com/office/powerpoint/2010/main" val="20155261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23528" y="483518"/>
            <a:ext cx="5760640" cy="3531839"/>
          </a:xfrm>
        </p:spPr>
        <p:txBody>
          <a:bodyPr/>
          <a:lstStyle/>
          <a:p>
            <a:pPr marL="0" indent="0">
              <a:buNone/>
            </a:pPr>
            <a:r>
              <a:rPr lang="nl-NL" sz="2300" dirty="0">
                <a:solidFill>
                  <a:srgbClr val="FF0000"/>
                </a:solidFill>
              </a:rPr>
              <a:t>Na de trainingsdag</a:t>
            </a:r>
          </a:p>
          <a:p>
            <a:r>
              <a:rPr lang="nl-NL" sz="1900" dirty="0">
                <a:solidFill>
                  <a:schemeClr val="tx2"/>
                </a:solidFill>
              </a:rPr>
              <a:t>Definitieve planning van verhalen of jouw eigen invulling</a:t>
            </a:r>
          </a:p>
          <a:p>
            <a:r>
              <a:rPr lang="nl-NL" sz="1900" dirty="0">
                <a:solidFill>
                  <a:schemeClr val="tx2"/>
                </a:solidFill>
              </a:rPr>
              <a:t>Hoe wil je de voorbereiding zien?</a:t>
            </a:r>
          </a:p>
          <a:p>
            <a:r>
              <a:rPr lang="nl-NL" sz="1900" dirty="0">
                <a:solidFill>
                  <a:schemeClr val="tx2"/>
                </a:solidFill>
              </a:rPr>
              <a:t>Wat moet elke dag terugkomen volgens jou en waarin hebben deelnemers vrijheid?</a:t>
            </a:r>
          </a:p>
          <a:p>
            <a:r>
              <a:rPr lang="nl-NL" sz="1900" dirty="0">
                <a:solidFill>
                  <a:schemeClr val="tx2"/>
                </a:solidFill>
              </a:rPr>
              <a:t>Zorg dat je jouw programma op papier hebt staan of digitaal kan versturen</a:t>
            </a:r>
          </a:p>
          <a:p>
            <a:r>
              <a:rPr lang="nl-NL" sz="1900" dirty="0">
                <a:solidFill>
                  <a:schemeClr val="tx2"/>
                </a:solidFill>
              </a:rPr>
              <a:t>Nadenken over mogelijkheden voor een eindfeest</a:t>
            </a:r>
          </a:p>
          <a:p>
            <a:r>
              <a:rPr lang="nl-NL" sz="1900" dirty="0">
                <a:solidFill>
                  <a:schemeClr val="tx2"/>
                </a:solidFill>
              </a:rPr>
              <a:t>Duidelijke en enthousiaste presentatie maken voor de deelnemers op het VBW</a:t>
            </a:r>
          </a:p>
        </p:txBody>
      </p:sp>
    </p:spTree>
    <p:extLst>
      <p:ext uri="{BB962C8B-B14F-4D97-AF65-F5344CB8AC3E}">
        <p14:creationId xmlns:p14="http://schemas.microsoft.com/office/powerpoint/2010/main" val="39689770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23528" y="589806"/>
            <a:ext cx="5760640" cy="3531839"/>
          </a:xfrm>
        </p:spPr>
        <p:txBody>
          <a:bodyPr/>
          <a:lstStyle/>
          <a:p>
            <a:pPr marL="0" indent="0">
              <a:buNone/>
            </a:pPr>
            <a:r>
              <a:rPr lang="nl-NL" dirty="0">
                <a:solidFill>
                  <a:schemeClr val="accent1"/>
                </a:solidFill>
              </a:rPr>
              <a:t>Tijdens het VBW</a:t>
            </a:r>
          </a:p>
          <a:p>
            <a:r>
              <a:rPr lang="nl-NL" dirty="0"/>
              <a:t>Uitleggen</a:t>
            </a:r>
          </a:p>
          <a:p>
            <a:r>
              <a:rPr lang="nl-NL" dirty="0"/>
              <a:t>Enthousiasmeren!</a:t>
            </a:r>
          </a:p>
          <a:p>
            <a:r>
              <a:rPr lang="nl-NL" dirty="0"/>
              <a:t>Verdelen</a:t>
            </a:r>
          </a:p>
          <a:p>
            <a:r>
              <a:rPr lang="nl-NL" dirty="0"/>
              <a:t>Belangrijk: Talenten en interesses van deelnemers verwerken in het kinderprogramma</a:t>
            </a:r>
          </a:p>
        </p:txBody>
      </p:sp>
      <p:sp>
        <p:nvSpPr>
          <p:cNvPr id="4" name="Rechthoek 3"/>
          <p:cNvSpPr/>
          <p:nvPr/>
        </p:nvSpPr>
        <p:spPr>
          <a:xfrm>
            <a:off x="3923928" y="411510"/>
            <a:ext cx="2016224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Visueel met foto’s en filmpjes</a:t>
            </a:r>
          </a:p>
        </p:txBody>
      </p:sp>
    </p:spTree>
    <p:extLst>
      <p:ext uri="{BB962C8B-B14F-4D97-AF65-F5344CB8AC3E}">
        <p14:creationId xmlns:p14="http://schemas.microsoft.com/office/powerpoint/2010/main" val="28769309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95536" y="411510"/>
            <a:ext cx="5760640" cy="3531839"/>
          </a:xfrm>
        </p:spPr>
        <p:txBody>
          <a:bodyPr/>
          <a:lstStyle/>
          <a:p>
            <a:pPr marL="0" indent="0">
              <a:buNone/>
            </a:pPr>
            <a:r>
              <a:rPr lang="nl-NL" dirty="0">
                <a:solidFill>
                  <a:schemeClr val="accent1"/>
                </a:solidFill>
              </a:rPr>
              <a:t>Na het VBW</a:t>
            </a:r>
          </a:p>
          <a:p>
            <a:r>
              <a:rPr lang="nl-NL" sz="2500" dirty="0"/>
              <a:t>Materialen verspreiden</a:t>
            </a:r>
          </a:p>
          <a:p>
            <a:r>
              <a:rPr lang="nl-NL" sz="2500" dirty="0"/>
              <a:t>Tijdig weten wie wat doet</a:t>
            </a:r>
          </a:p>
          <a:p>
            <a:r>
              <a:rPr lang="nl-NL" sz="2500" dirty="0"/>
              <a:t>Begeleiden en contacten </a:t>
            </a:r>
          </a:p>
          <a:p>
            <a:r>
              <a:rPr lang="nl-NL" sz="2500" dirty="0"/>
              <a:t>Reserve dag voorbereiden</a:t>
            </a:r>
          </a:p>
          <a:p>
            <a:r>
              <a:rPr lang="nl-NL" sz="2500" dirty="0"/>
              <a:t>Nadenken (met deelnemers) over eindfeest + voorbereiden</a:t>
            </a:r>
          </a:p>
          <a:p>
            <a:r>
              <a:rPr lang="nl-NL" sz="2500" dirty="0"/>
              <a:t>Lijst met benodigdheden</a:t>
            </a:r>
          </a:p>
          <a:p>
            <a:r>
              <a:rPr lang="nl-NL" sz="2500" dirty="0"/>
              <a:t>Definitief overzicht per dag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603941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A05AAF-32F0-4792-8D8B-7AFB1AA63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Persoonlijke doelen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3150AAE-A780-4EB6-AA75-75ACA77D80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Wat wil je bereiken?</a:t>
            </a:r>
          </a:p>
          <a:p>
            <a:r>
              <a:rPr lang="nl-NL" dirty="0"/>
              <a:t>Wanneer ben je tevreden?</a:t>
            </a:r>
          </a:p>
          <a:p>
            <a:endParaRPr lang="nl-NL" dirty="0"/>
          </a:p>
          <a:p>
            <a:r>
              <a:rPr lang="nl-NL" dirty="0"/>
              <a:t>Bekijk nog eens wat je bij binnenkomst hebt opgeschreven.</a:t>
            </a:r>
          </a:p>
        </p:txBody>
      </p:sp>
    </p:spTree>
    <p:extLst>
      <p:ext uri="{BB962C8B-B14F-4D97-AF65-F5344CB8AC3E}">
        <p14:creationId xmlns:p14="http://schemas.microsoft.com/office/powerpoint/2010/main" val="2501746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71B516-019B-41EF-93D8-74E5D9C13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startopdracht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B7622C8-0772-4341-BE95-221A97FE10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Wat is jouw visie op het kinderprogramma?</a:t>
            </a:r>
          </a:p>
          <a:p>
            <a:r>
              <a:rPr lang="nl-NL" dirty="0"/>
              <a:t>Wat is jouw droom voor het kinderprogramma in het projectland?</a:t>
            </a:r>
          </a:p>
        </p:txBody>
      </p:sp>
    </p:spTree>
    <p:extLst>
      <p:ext uri="{BB962C8B-B14F-4D97-AF65-F5344CB8AC3E}">
        <p14:creationId xmlns:p14="http://schemas.microsoft.com/office/powerpoint/2010/main" val="20200035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23528" y="843558"/>
            <a:ext cx="5760640" cy="3531839"/>
          </a:xfrm>
        </p:spPr>
        <p:txBody>
          <a:bodyPr/>
          <a:lstStyle/>
          <a:p>
            <a:r>
              <a:rPr lang="nl-NL" dirty="0">
                <a:solidFill>
                  <a:schemeClr val="accent1"/>
                </a:solidFill>
              </a:rPr>
              <a:t>Ervaren leiders:</a:t>
            </a:r>
            <a:br>
              <a:rPr lang="nl-NL" dirty="0"/>
            </a:br>
            <a:r>
              <a:rPr lang="nl-NL" dirty="0"/>
              <a:t>Wat zouden jullie willen zien/horen op de trainingsdag?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>
                <a:solidFill>
                  <a:schemeClr val="accent1"/>
                </a:solidFill>
              </a:rPr>
              <a:t>Onervaren leiders:</a:t>
            </a:r>
            <a:br>
              <a:rPr lang="nl-NL" dirty="0"/>
            </a:br>
            <a:r>
              <a:rPr lang="nl-NL" dirty="0"/>
              <a:t>Wat zouden jullie graag nog leren of horen op de </a:t>
            </a:r>
            <a:r>
              <a:rPr lang="nl-NL" dirty="0" err="1"/>
              <a:t>trainigsdag</a:t>
            </a:r>
            <a:r>
              <a:rPr lang="nl-NL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00189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23528" y="843558"/>
            <a:ext cx="5760640" cy="3531839"/>
          </a:xfrm>
        </p:spPr>
        <p:txBody>
          <a:bodyPr/>
          <a:lstStyle/>
          <a:p>
            <a:pPr marL="0" indent="0">
              <a:buNone/>
            </a:pPr>
            <a:r>
              <a:rPr lang="nl-NL" dirty="0">
                <a:solidFill>
                  <a:schemeClr val="accent1"/>
                </a:solidFill>
              </a:rPr>
              <a:t>Trainingsdag: 7 april</a:t>
            </a:r>
            <a:br>
              <a:rPr lang="nl-NL" dirty="0"/>
            </a:br>
            <a:endParaRPr lang="nl-NL" dirty="0"/>
          </a:p>
          <a:p>
            <a:pPr marL="0" indent="0">
              <a:buNone/>
            </a:pPr>
            <a:r>
              <a:rPr lang="nl-NL" dirty="0">
                <a:solidFill>
                  <a:srgbClr val="004551"/>
                </a:solidFill>
                <a:highlight>
                  <a:scrgbClr r="0" g="0" b="0">
                    <a:alpha val="0"/>
                  </a:scrgbClr>
                </a:highlight>
                <a:latin typeface="Trebuchet MS" pitchFamily="34"/>
                <a:ea typeface="Microsoft YaHei" pitchFamily="2"/>
                <a:cs typeface="Arial" pitchFamily="2"/>
              </a:rPr>
              <a:t>In de tussentijd: </a:t>
            </a:r>
            <a:br>
              <a:rPr lang="nl-NL" dirty="0">
                <a:solidFill>
                  <a:srgbClr val="004551"/>
                </a:solidFill>
                <a:highlight>
                  <a:scrgbClr r="0" g="0" b="0">
                    <a:alpha val="0"/>
                  </a:scrgbClr>
                </a:highlight>
                <a:latin typeface="Trebuchet MS" pitchFamily="34"/>
                <a:ea typeface="Microsoft YaHei" pitchFamily="2"/>
                <a:cs typeface="Arial" pitchFamily="2"/>
              </a:rPr>
            </a:br>
            <a:r>
              <a:rPr lang="nl-NL" dirty="0">
                <a:solidFill>
                  <a:srgbClr val="004551"/>
                </a:solidFill>
                <a:highlight>
                  <a:scrgbClr r="0" g="0" b="0">
                    <a:alpha val="0"/>
                  </a:scrgbClr>
                </a:highlight>
                <a:latin typeface="Trebuchet MS" pitchFamily="34"/>
                <a:ea typeface="Microsoft YaHei" pitchFamily="2"/>
                <a:cs typeface="Arial" pitchFamily="2"/>
              </a:rPr>
              <a:t>-Ideeën delen op Facebook of in de app voor leiders van het kinderprogramma</a:t>
            </a:r>
            <a:br>
              <a:rPr lang="nl-NL" dirty="0">
                <a:solidFill>
                  <a:srgbClr val="004551"/>
                </a:solidFill>
                <a:highlight>
                  <a:scrgbClr r="0" g="0" b="0">
                    <a:alpha val="0"/>
                  </a:scrgbClr>
                </a:highlight>
                <a:latin typeface="Trebuchet MS" pitchFamily="34"/>
                <a:ea typeface="Microsoft YaHei" pitchFamily="2"/>
                <a:cs typeface="Arial" pitchFamily="2"/>
              </a:rPr>
            </a:br>
            <a:r>
              <a:rPr lang="nl-NL" dirty="0">
                <a:solidFill>
                  <a:srgbClr val="004551"/>
                </a:solidFill>
                <a:highlight>
                  <a:scrgbClr r="0" g="0" b="0">
                    <a:alpha val="0"/>
                  </a:scrgbClr>
                </a:highlight>
                <a:latin typeface="Trebuchet MS" pitchFamily="34"/>
                <a:ea typeface="Microsoft YaHei" pitchFamily="2"/>
                <a:cs typeface="Arial" pitchFamily="2"/>
              </a:rPr>
              <a:t>-Vragen opschrijven en meenemen naar de trainingsdag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265137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95536" y="771550"/>
            <a:ext cx="5760640" cy="3531839"/>
          </a:xfrm>
        </p:spPr>
        <p:txBody>
          <a:bodyPr/>
          <a:lstStyle/>
          <a:p>
            <a:pPr marL="0" indent="0">
              <a:buNone/>
            </a:pPr>
            <a:r>
              <a:rPr lang="en-US" sz="2300" dirty="0" err="1">
                <a:solidFill>
                  <a:schemeClr val="accent1"/>
                </a:solidFill>
              </a:rPr>
              <a:t>Algemeen</a:t>
            </a:r>
            <a:r>
              <a:rPr lang="en-US" sz="2300" dirty="0">
                <a:solidFill>
                  <a:schemeClr val="accent1"/>
                </a:solidFill>
              </a:rPr>
              <a:t> </a:t>
            </a:r>
            <a:r>
              <a:rPr lang="en-US" sz="2300" dirty="0" err="1">
                <a:solidFill>
                  <a:schemeClr val="accent1"/>
                </a:solidFill>
              </a:rPr>
              <a:t>emailadres</a:t>
            </a:r>
            <a:br>
              <a:rPr lang="en-US" sz="2300" dirty="0">
                <a:solidFill>
                  <a:schemeClr val="accent1"/>
                </a:solidFill>
              </a:rPr>
            </a:br>
            <a:r>
              <a:rPr lang="en-US" sz="2300" dirty="0">
                <a:solidFill>
                  <a:schemeClr val="tx2"/>
                </a:solidFill>
              </a:rPr>
              <a:t>kinderwerkteam@worldservants.nl</a:t>
            </a:r>
            <a:br>
              <a:rPr lang="en-US" sz="2300" dirty="0">
                <a:solidFill>
                  <a:schemeClr val="tx2"/>
                </a:solidFill>
              </a:rPr>
            </a:br>
            <a:endParaRPr lang="en-US" sz="23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2300" dirty="0">
                <a:solidFill>
                  <a:schemeClr val="accent1"/>
                </a:solidFill>
              </a:rPr>
              <a:t>Contact</a:t>
            </a:r>
          </a:p>
          <a:p>
            <a:pPr marL="0" indent="0">
              <a:buNone/>
            </a:pPr>
            <a:r>
              <a:rPr lang="en-US" sz="2300" dirty="0" err="1"/>
              <a:t>Leider</a:t>
            </a:r>
            <a:r>
              <a:rPr lang="en-US" sz="2300" dirty="0"/>
              <a:t> van </a:t>
            </a:r>
            <a:r>
              <a:rPr lang="en-US" sz="2300" dirty="0" err="1"/>
              <a:t>kinderwerkprogramma</a:t>
            </a:r>
            <a:r>
              <a:rPr lang="en-US" sz="2300" dirty="0"/>
              <a:t> </a:t>
            </a:r>
            <a:r>
              <a:rPr lang="en-US" sz="2300" dirty="0" err="1"/>
              <a:t>wordt</a:t>
            </a:r>
            <a:r>
              <a:rPr lang="en-US" sz="2300" dirty="0"/>
              <a:t> </a:t>
            </a:r>
            <a:r>
              <a:rPr lang="en-US" sz="2300" dirty="0" err="1"/>
              <a:t>gekoppeld</a:t>
            </a:r>
            <a:r>
              <a:rPr lang="en-US" sz="2300" dirty="0"/>
              <a:t> </a:t>
            </a:r>
            <a:r>
              <a:rPr lang="en-US" sz="2300" dirty="0" err="1"/>
              <a:t>aan</a:t>
            </a:r>
            <a:r>
              <a:rPr lang="en-US" sz="2300" dirty="0"/>
              <a:t> </a:t>
            </a:r>
            <a:r>
              <a:rPr lang="en-US" sz="2300" dirty="0" err="1"/>
              <a:t>een</a:t>
            </a:r>
            <a:r>
              <a:rPr lang="en-US" sz="2300" dirty="0"/>
              <a:t> lid van het </a:t>
            </a:r>
            <a:r>
              <a:rPr lang="en-US" sz="2300" dirty="0" err="1"/>
              <a:t>kinderwerkteam</a:t>
            </a:r>
            <a:br>
              <a:rPr lang="en-US" sz="2300" dirty="0"/>
            </a:br>
            <a:endParaRPr lang="en-US" sz="2300" dirty="0"/>
          </a:p>
          <a:p>
            <a:pPr marL="0" indent="0">
              <a:buNone/>
            </a:pPr>
            <a:r>
              <a:rPr lang="en-US" sz="2300" dirty="0">
                <a:solidFill>
                  <a:schemeClr val="accent1"/>
                </a:solidFill>
              </a:rPr>
              <a:t>Facebook: </a:t>
            </a:r>
            <a:r>
              <a:rPr lang="en-US" sz="2300" dirty="0" err="1"/>
              <a:t>Kinderwerkstafleden</a:t>
            </a:r>
            <a:r>
              <a:rPr lang="en-US" sz="2300" dirty="0"/>
              <a:t> World Servants</a:t>
            </a:r>
            <a:endParaRPr lang="nl-NL" sz="2300" dirty="0"/>
          </a:p>
          <a:p>
            <a:pPr marL="0" indent="0">
              <a:buNone/>
            </a:pPr>
            <a:endParaRPr lang="nl-NL" sz="2300" dirty="0"/>
          </a:p>
        </p:txBody>
      </p:sp>
    </p:spTree>
    <p:extLst>
      <p:ext uri="{BB962C8B-B14F-4D97-AF65-F5344CB8AC3E}">
        <p14:creationId xmlns:p14="http://schemas.microsoft.com/office/powerpoint/2010/main" val="410393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5C7874-5DC0-40FA-9DEA-093079D93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Even voorstellen..</a:t>
            </a:r>
          </a:p>
        </p:txBody>
      </p:sp>
      <p:pic>
        <p:nvPicPr>
          <p:cNvPr id="4" name="Picture 2" descr="Image may contain: one or more people, sky and outdoor">
            <a:extLst>
              <a:ext uri="{FF2B5EF4-FFF2-40B4-BE49-F238E27FC236}">
                <a16:creationId xmlns:a16="http://schemas.microsoft.com/office/drawing/2014/main" id="{106C0E7B-698E-42A5-BCF0-0EE998998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87574"/>
            <a:ext cx="3672408" cy="3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A9C1E5D1-1CA0-4AFD-9C16-A692F0AC5C00}"/>
              </a:ext>
            </a:extLst>
          </p:cNvPr>
          <p:cNvSpPr txBox="1"/>
          <p:nvPr/>
        </p:nvSpPr>
        <p:spPr>
          <a:xfrm>
            <a:off x="4412039" y="4258251"/>
            <a:ext cx="1763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Nane</a:t>
            </a:r>
            <a:r>
              <a:rPr lang="nl-NL" dirty="0"/>
              <a:t> Hofland</a:t>
            </a:r>
          </a:p>
        </p:txBody>
      </p:sp>
    </p:spTree>
    <p:extLst>
      <p:ext uri="{BB962C8B-B14F-4D97-AF65-F5344CB8AC3E}">
        <p14:creationId xmlns:p14="http://schemas.microsoft.com/office/powerpoint/2010/main" val="3766176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5C7874-5DC0-40FA-9DEA-093079D93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Even voorstellen..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9C1E5D1-1CA0-4AFD-9C16-A692F0AC5C00}"/>
              </a:ext>
            </a:extLst>
          </p:cNvPr>
          <p:cNvSpPr txBox="1"/>
          <p:nvPr/>
        </p:nvSpPr>
        <p:spPr>
          <a:xfrm>
            <a:off x="4412039" y="4258251"/>
            <a:ext cx="1763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Maaike Kort</a:t>
            </a:r>
          </a:p>
        </p:txBody>
      </p:sp>
      <p:pic>
        <p:nvPicPr>
          <p:cNvPr id="2050" name="Picture 2" descr="Image may contain: 2 people, people smiling">
            <a:extLst>
              <a:ext uri="{FF2B5EF4-FFF2-40B4-BE49-F238E27FC236}">
                <a16:creationId xmlns:a16="http://schemas.microsoft.com/office/drawing/2014/main" id="{25140110-1725-473B-AEBF-AC1138F1F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20" y="821327"/>
            <a:ext cx="3908276" cy="3908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6485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5C7874-5DC0-40FA-9DEA-093079D93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Even voorstellen..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9C1E5D1-1CA0-4AFD-9C16-A692F0AC5C00}"/>
              </a:ext>
            </a:extLst>
          </p:cNvPr>
          <p:cNvSpPr txBox="1"/>
          <p:nvPr/>
        </p:nvSpPr>
        <p:spPr>
          <a:xfrm>
            <a:off x="4412039" y="4258251"/>
            <a:ext cx="1763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Altina</a:t>
            </a:r>
            <a:r>
              <a:rPr lang="nl-NL" dirty="0"/>
              <a:t> </a:t>
            </a:r>
            <a:r>
              <a:rPr lang="nl-NL" dirty="0" err="1"/>
              <a:t>Verhorst</a:t>
            </a:r>
            <a:endParaRPr lang="nl-NL" dirty="0"/>
          </a:p>
        </p:txBody>
      </p:sp>
      <p:pic>
        <p:nvPicPr>
          <p:cNvPr id="4098" name="Picture 2" descr="Image may contain: 2 people, people smiling, people sitting and child">
            <a:extLst>
              <a:ext uri="{FF2B5EF4-FFF2-40B4-BE49-F238E27FC236}">
                <a16:creationId xmlns:a16="http://schemas.microsoft.com/office/drawing/2014/main" id="{6C2A7BE5-45A6-4669-898F-A633C8D0D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69851"/>
            <a:ext cx="4505697" cy="3003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5386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nl-NL" sz="4800" dirty="0">
                <a:latin typeface="WC Mano Negra Bta" pitchFamily="50" charset="0"/>
              </a:rPr>
            </a:br>
            <a:endParaRPr lang="nl-NL" sz="4800" cap="none" dirty="0">
              <a:latin typeface="WC Mano Negra Bta" pitchFamily="50" charset="0"/>
            </a:endParaRPr>
          </a:p>
        </p:txBody>
      </p:sp>
      <p:sp>
        <p:nvSpPr>
          <p:cNvPr id="7" name="Tijdelijke aanduiding voor inhoud 6"/>
          <p:cNvSpPr>
            <a:spLocks noGrp="1"/>
          </p:cNvSpPr>
          <p:nvPr>
            <p:ph idx="1"/>
          </p:nvPr>
        </p:nvSpPr>
        <p:spPr>
          <a:xfrm>
            <a:off x="323528" y="627534"/>
            <a:ext cx="5760640" cy="3531839"/>
          </a:xfrm>
        </p:spPr>
        <p:txBody>
          <a:bodyPr>
            <a:normAutofit fontScale="70000" lnSpcReduction="20000"/>
          </a:bodyPr>
          <a:lstStyle/>
          <a:p>
            <a:pPr marL="0" lvl="0" indent="0">
              <a:lnSpc>
                <a:spcPct val="100000"/>
              </a:lnSpc>
              <a:spcBef>
                <a:spcPts val="561"/>
              </a:spcBef>
              <a:buNone/>
              <a:tabLst>
                <a:tab pos="0" algn="l"/>
              </a:tabLst>
            </a:pPr>
            <a:r>
              <a:rPr lang="nl-NL" dirty="0">
                <a:solidFill>
                  <a:srgbClr val="DC2F34"/>
                </a:solidFill>
                <a:highlight>
                  <a:scrgbClr r="0" g="0" b="0">
                    <a:alpha val="0"/>
                  </a:scrgbClr>
                </a:highlight>
                <a:latin typeface="Trebuchet MS" pitchFamily="34"/>
                <a:ea typeface="Microsoft YaHei" pitchFamily="2"/>
                <a:cs typeface="Arial" pitchFamily="2"/>
              </a:rPr>
              <a:t>Programma</a:t>
            </a:r>
          </a:p>
          <a:p>
            <a:pPr marL="0" lvl="0" indent="0">
              <a:spcBef>
                <a:spcPts val="561"/>
              </a:spcBef>
              <a:buSzPct val="100000"/>
              <a:buFont typeface="Wingdings" pitchFamily="2"/>
              <a:buChar char=""/>
              <a:tabLst>
                <a:tab pos="0" algn="l"/>
              </a:tabLst>
            </a:pPr>
            <a:r>
              <a:rPr lang="nl-NL" dirty="0">
                <a:solidFill>
                  <a:srgbClr val="004551"/>
                </a:solidFill>
                <a:highlight>
                  <a:scrgbClr r="0" g="0" b="0">
                    <a:alpha val="0"/>
                  </a:scrgbClr>
                </a:highlight>
                <a:latin typeface="Trebuchet MS" pitchFamily="34"/>
                <a:ea typeface="Microsoft YaHei" pitchFamily="2"/>
                <a:cs typeface="Arial" pitchFamily="2"/>
              </a:rPr>
              <a:t>Missie</a:t>
            </a:r>
          </a:p>
          <a:p>
            <a:pPr marL="0" lvl="0" indent="0">
              <a:spcBef>
                <a:spcPts val="561"/>
              </a:spcBef>
              <a:buSzPct val="100000"/>
              <a:buFont typeface="Wingdings" pitchFamily="2"/>
              <a:buChar char=""/>
              <a:tabLst>
                <a:tab pos="0" algn="l"/>
              </a:tabLst>
            </a:pPr>
            <a:r>
              <a:rPr lang="nl-NL" dirty="0">
                <a:solidFill>
                  <a:srgbClr val="004551"/>
                </a:solidFill>
                <a:highlight>
                  <a:scrgbClr r="0" g="0" b="0">
                    <a:alpha val="0"/>
                  </a:scrgbClr>
                </a:highlight>
                <a:latin typeface="Trebuchet MS" pitchFamily="34"/>
                <a:ea typeface="Microsoft YaHei" pitchFamily="2"/>
                <a:cs typeface="Arial" pitchFamily="2"/>
              </a:rPr>
              <a:t>Doelen</a:t>
            </a:r>
          </a:p>
          <a:p>
            <a:pPr marL="0" lvl="0" indent="0">
              <a:spcBef>
                <a:spcPts val="561"/>
              </a:spcBef>
              <a:buSzPct val="100000"/>
              <a:buFont typeface="Wingdings" pitchFamily="2"/>
              <a:buChar char=""/>
              <a:tabLst>
                <a:tab pos="0" algn="l"/>
              </a:tabLst>
            </a:pPr>
            <a:r>
              <a:rPr lang="nl-NL" dirty="0">
                <a:solidFill>
                  <a:srgbClr val="004551"/>
                </a:solidFill>
                <a:highlight>
                  <a:scrgbClr r="0" g="0" b="0">
                    <a:alpha val="0"/>
                  </a:scrgbClr>
                </a:highlight>
                <a:latin typeface="Trebuchet MS" pitchFamily="34"/>
                <a:ea typeface="Microsoft YaHei" pitchFamily="2"/>
                <a:cs typeface="Arial" pitchFamily="2"/>
              </a:rPr>
              <a:t>Wat verstaat WS onder kinderwerk?</a:t>
            </a:r>
          </a:p>
          <a:p>
            <a:pPr marL="0" lvl="0" indent="0">
              <a:spcBef>
                <a:spcPts val="561"/>
              </a:spcBef>
              <a:buSzPct val="100000"/>
              <a:buFont typeface="Wingdings" pitchFamily="2"/>
              <a:buChar char=""/>
              <a:tabLst>
                <a:tab pos="0" algn="l"/>
              </a:tabLst>
            </a:pPr>
            <a:r>
              <a:rPr lang="nl-NL" dirty="0">
                <a:solidFill>
                  <a:srgbClr val="004551"/>
                </a:solidFill>
                <a:highlight>
                  <a:scrgbClr r="0" g="0" b="0">
                    <a:alpha val="0"/>
                  </a:scrgbClr>
                </a:highlight>
                <a:latin typeface="Trebuchet MS" pitchFamily="34"/>
                <a:ea typeface="Microsoft YaHei" pitchFamily="2"/>
                <a:cs typeface="Arial" pitchFamily="2"/>
              </a:rPr>
              <a:t>Tofste kinderwerkervaring!</a:t>
            </a:r>
          </a:p>
          <a:p>
            <a:pPr marL="0" lvl="0" indent="0">
              <a:spcBef>
                <a:spcPts val="561"/>
              </a:spcBef>
              <a:buSzPct val="100000"/>
              <a:buFont typeface="Wingdings" pitchFamily="2"/>
              <a:buChar char=""/>
              <a:tabLst>
                <a:tab pos="0" algn="l"/>
              </a:tabLst>
            </a:pPr>
            <a:r>
              <a:rPr lang="nl-NL" dirty="0">
                <a:solidFill>
                  <a:srgbClr val="004551"/>
                </a:solidFill>
                <a:highlight>
                  <a:scrgbClr r="0" g="0" b="0">
                    <a:alpha val="0"/>
                  </a:scrgbClr>
                </a:highlight>
                <a:latin typeface="Trebuchet MS" pitchFamily="34"/>
                <a:ea typeface="Microsoft YaHei" pitchFamily="2"/>
                <a:cs typeface="Arial" pitchFamily="2"/>
              </a:rPr>
              <a:t>Kaders van een kinderwerkdag</a:t>
            </a:r>
          </a:p>
          <a:p>
            <a:pPr marL="0" lvl="0" indent="0">
              <a:spcBef>
                <a:spcPts val="561"/>
              </a:spcBef>
              <a:buSzPct val="100000"/>
              <a:buFont typeface="Wingdings" pitchFamily="2"/>
              <a:buChar char=""/>
              <a:tabLst>
                <a:tab pos="0" algn="l"/>
              </a:tabLst>
            </a:pPr>
            <a:r>
              <a:rPr lang="nl-NL" dirty="0">
                <a:solidFill>
                  <a:srgbClr val="004551"/>
                </a:solidFill>
                <a:highlight>
                  <a:scrgbClr r="0" g="0" b="0">
                    <a:alpha val="0"/>
                  </a:scrgbClr>
                </a:highlight>
                <a:latin typeface="Trebuchet MS" pitchFamily="34"/>
                <a:ea typeface="Microsoft YaHei" pitchFamily="2"/>
                <a:cs typeface="Arial" pitchFamily="2"/>
              </a:rPr>
              <a:t>Wat is jouw rol als leider van het kinderwerk?</a:t>
            </a:r>
          </a:p>
          <a:p>
            <a:pPr marL="0" lvl="0" indent="0">
              <a:spcBef>
                <a:spcPts val="561"/>
              </a:spcBef>
              <a:buSzPct val="100000"/>
              <a:buFont typeface="Wingdings" pitchFamily="2"/>
              <a:buChar char=""/>
              <a:tabLst>
                <a:tab pos="0" algn="l"/>
              </a:tabLst>
            </a:pPr>
            <a:r>
              <a:rPr lang="nl-NL" dirty="0">
                <a:solidFill>
                  <a:srgbClr val="004551"/>
                </a:solidFill>
                <a:highlight>
                  <a:scrgbClr r="0" g="0" b="0">
                    <a:alpha val="0"/>
                  </a:scrgbClr>
                </a:highlight>
                <a:latin typeface="Trebuchet MS" pitchFamily="34"/>
                <a:ea typeface="Microsoft YaHei" pitchFamily="2"/>
                <a:cs typeface="Arial" pitchFamily="2"/>
              </a:rPr>
              <a:t>Tijdsplan: Wat &amp; Wanneer</a:t>
            </a:r>
          </a:p>
          <a:p>
            <a:pPr marL="0" lvl="0" indent="0">
              <a:spcBef>
                <a:spcPts val="561"/>
              </a:spcBef>
              <a:buSzPct val="100000"/>
              <a:buFont typeface="Wingdings" pitchFamily="2"/>
              <a:buChar char=""/>
              <a:tabLst>
                <a:tab pos="0" algn="l"/>
              </a:tabLst>
            </a:pPr>
            <a:r>
              <a:rPr lang="nl-NL" dirty="0">
                <a:solidFill>
                  <a:srgbClr val="004551"/>
                </a:solidFill>
                <a:highlight>
                  <a:scrgbClr r="0" g="0" b="0">
                    <a:alpha val="0"/>
                  </a:scrgbClr>
                </a:highlight>
                <a:latin typeface="Trebuchet MS" pitchFamily="34"/>
                <a:ea typeface="Microsoft YaHei" pitchFamily="2"/>
                <a:cs typeface="Arial" pitchFamily="2"/>
              </a:rPr>
              <a:t>Persoonlijke doelen/missie</a:t>
            </a:r>
          </a:p>
          <a:p>
            <a:pPr marL="0" lvl="0" indent="0">
              <a:spcBef>
                <a:spcPts val="561"/>
              </a:spcBef>
              <a:buSzPct val="100000"/>
              <a:buFont typeface="Wingdings" pitchFamily="2"/>
              <a:buChar char=""/>
              <a:tabLst>
                <a:tab pos="0" algn="l"/>
              </a:tabLst>
            </a:pPr>
            <a:r>
              <a:rPr lang="nl-NL" dirty="0">
                <a:solidFill>
                  <a:srgbClr val="004551"/>
                </a:solidFill>
                <a:highlight>
                  <a:scrgbClr r="0" g="0" b="0">
                    <a:alpha val="0"/>
                  </a:scrgbClr>
                </a:highlight>
                <a:latin typeface="Trebuchet MS" pitchFamily="34"/>
                <a:ea typeface="Microsoft YaHei" pitchFamily="2"/>
                <a:cs typeface="Arial" pitchFamily="2"/>
              </a:rPr>
              <a:t>Vragen</a:t>
            </a:r>
          </a:p>
          <a:p>
            <a:pPr marL="0" lvl="0" indent="0">
              <a:spcBef>
                <a:spcPts val="561"/>
              </a:spcBef>
              <a:buSzPct val="100000"/>
              <a:buFont typeface="Wingdings" pitchFamily="2"/>
              <a:buChar char=""/>
              <a:tabLst>
                <a:tab pos="0" algn="l"/>
              </a:tabLst>
            </a:pPr>
            <a:endParaRPr lang="nl-NL" dirty="0">
              <a:solidFill>
                <a:srgbClr val="004551"/>
              </a:solidFill>
              <a:highlight>
                <a:scrgbClr r="0" g="0" b="0">
                  <a:alpha val="0"/>
                </a:scrgbClr>
              </a:highlight>
              <a:latin typeface="Trebuchet MS" pitchFamily="34"/>
              <a:ea typeface="Microsoft YaHei" pitchFamily="2"/>
              <a:cs typeface="Arial" pitchFamily="2"/>
            </a:endParaRPr>
          </a:p>
          <a:p>
            <a:pPr marL="0" lvl="0" indent="0">
              <a:lnSpc>
                <a:spcPct val="100000"/>
              </a:lnSpc>
              <a:spcBef>
                <a:spcPts val="561"/>
              </a:spcBef>
              <a:buNone/>
              <a:tabLst>
                <a:tab pos="0" algn="l"/>
              </a:tabLst>
            </a:pPr>
            <a:endParaRPr lang="nl-NL" dirty="0">
              <a:solidFill>
                <a:srgbClr val="004551"/>
              </a:solidFill>
              <a:highlight>
                <a:scrgbClr r="0" g="0" b="0">
                  <a:alpha val="0"/>
                </a:scrgbClr>
              </a:highlight>
              <a:latin typeface="Trebuchet MS" pitchFamily="34"/>
              <a:ea typeface="Microsoft YaHei" pitchFamily="2"/>
              <a:cs typeface="Arial" pitchFamily="2"/>
            </a:endParaRPr>
          </a:p>
          <a:p>
            <a:pPr marL="0" lvl="0" indent="0">
              <a:lnSpc>
                <a:spcPct val="100000"/>
              </a:lnSpc>
              <a:spcBef>
                <a:spcPts val="561"/>
              </a:spcBef>
              <a:buNone/>
              <a:tabLst>
                <a:tab pos="0" algn="l"/>
              </a:tabLst>
            </a:pPr>
            <a:endParaRPr lang="nl-NL" dirty="0">
              <a:solidFill>
                <a:srgbClr val="004551"/>
              </a:solidFill>
              <a:highlight>
                <a:scrgbClr r="0" g="0" b="0">
                  <a:alpha val="0"/>
                </a:scrgbClr>
              </a:highlight>
              <a:latin typeface="Trebuchet MS" pitchFamily="34"/>
              <a:ea typeface="Microsoft YaHei" pitchFamily="2"/>
              <a:cs typeface="Arial" pitchFamily="2"/>
            </a:endParaRP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011722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23528" y="699542"/>
            <a:ext cx="5760640" cy="3531839"/>
          </a:xfrm>
        </p:spPr>
        <p:txBody>
          <a:bodyPr/>
          <a:lstStyle/>
          <a:p>
            <a:pPr marL="0" indent="0">
              <a:buNone/>
            </a:pPr>
            <a:r>
              <a:rPr lang="nl-NL" dirty="0">
                <a:solidFill>
                  <a:srgbClr val="FF0000"/>
                </a:solidFill>
              </a:rPr>
              <a:t>Missie</a:t>
            </a:r>
          </a:p>
          <a:p>
            <a:pPr marL="0" indent="0">
              <a:buNone/>
            </a:pPr>
            <a:r>
              <a:rPr lang="nl-NL" dirty="0"/>
              <a:t>Door het kinderwerkprogramma worden </a:t>
            </a:r>
            <a:r>
              <a:rPr lang="nl-NL" u="sng" dirty="0"/>
              <a:t>de deelnemers</a:t>
            </a:r>
            <a:r>
              <a:rPr lang="nl-NL" dirty="0"/>
              <a:t> uitgedaagd om </a:t>
            </a:r>
            <a:r>
              <a:rPr lang="nl-NL" u="sng" dirty="0"/>
              <a:t>de kinderen</a:t>
            </a:r>
            <a:r>
              <a:rPr lang="nl-NL" dirty="0"/>
              <a:t> uit de projectlanden iets mee te geven van de liefde van God.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337805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23528" y="555526"/>
            <a:ext cx="5688632" cy="2160240"/>
          </a:xfrm>
        </p:spPr>
        <p:txBody>
          <a:bodyPr/>
          <a:lstStyle/>
          <a:p>
            <a:pPr marL="0" indent="0">
              <a:buNone/>
            </a:pPr>
            <a:r>
              <a:rPr lang="nl-NL" dirty="0">
                <a:solidFill>
                  <a:srgbClr val="FF0000"/>
                </a:solidFill>
              </a:rPr>
              <a:t>Doelen</a:t>
            </a:r>
          </a:p>
          <a:p>
            <a:pPr>
              <a:buFontTx/>
              <a:buChar char="•"/>
            </a:pPr>
            <a:r>
              <a:rPr lang="nl-NL" sz="2400" dirty="0"/>
              <a:t>Samen het Evangelie vertellen en beleven op kinderniveau</a:t>
            </a:r>
          </a:p>
          <a:p>
            <a:pPr>
              <a:buFontTx/>
              <a:buChar char="•"/>
            </a:pPr>
            <a:r>
              <a:rPr lang="nl-NL" sz="2400" dirty="0"/>
              <a:t>Talenten van deelnemers ontdekken en ontwikkelen</a:t>
            </a:r>
          </a:p>
          <a:p>
            <a:pPr>
              <a:buFontTx/>
              <a:buChar char="•"/>
            </a:pPr>
            <a:r>
              <a:rPr lang="nl-NL" sz="2400" dirty="0"/>
              <a:t>Van elkaar leren en samenwerken</a:t>
            </a:r>
          </a:p>
          <a:p>
            <a:pPr>
              <a:buFontTx/>
              <a:buChar char="•"/>
            </a:pPr>
            <a:r>
              <a:rPr lang="nl-NL" sz="2400" dirty="0"/>
              <a:t>De gemeenschap enthousiast maken, erbij betrekken en inspireren</a:t>
            </a:r>
          </a:p>
          <a:p>
            <a:pPr>
              <a:buFontTx/>
              <a:buChar char="•"/>
            </a:pPr>
            <a:r>
              <a:rPr lang="nl-NL" sz="2400" dirty="0"/>
              <a:t>Het kind écht leren kennen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814134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65C4DF-1E51-4CF3-8397-9DC8693FC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verstaat WS onder kinderwerk?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66C6CFC-4B14-420E-B9C8-71BCDD42E4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Dagelijks een programma van +/- 1,5 uur </a:t>
            </a:r>
          </a:p>
          <a:p>
            <a:r>
              <a:rPr lang="nl-NL" dirty="0"/>
              <a:t>Een fantastisch eindfeest</a:t>
            </a:r>
          </a:p>
          <a:p>
            <a:r>
              <a:rPr lang="nl-NL" dirty="0"/>
              <a:t>Deelnemers en kinderen laten stralen en genieten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>
                <a:sym typeface="Wingdings" panose="05000000000000000000" pitchFamily="2" charset="2"/>
              </a:rPr>
              <a:t> Op veel manieren mogelijk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20325280"/>
      </p:ext>
    </p:extLst>
  </p:cSld>
  <p:clrMapOvr>
    <a:masterClrMapping/>
  </p:clrMapOvr>
</p:sld>
</file>

<file path=ppt/theme/theme1.xml><?xml version="1.0" encoding="utf-8"?>
<a:theme xmlns:a="http://schemas.openxmlformats.org/drawingml/2006/main" name="1_Aangepast ontwerp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Aangepast ontwerp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angepast ontwerp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jabloon powerpoint jaarthema 2015 JOIN HR">
  <a:themeElements>
    <a:clrScheme name="JOIN">
      <a:dk1>
        <a:srgbClr val="004551"/>
      </a:dk1>
      <a:lt1>
        <a:sysClr val="window" lastClr="FFFFFF"/>
      </a:lt1>
      <a:dk2>
        <a:srgbClr val="004551"/>
      </a:dk2>
      <a:lt2>
        <a:srgbClr val="FFFFFF"/>
      </a:lt2>
      <a:accent1>
        <a:srgbClr val="DC2F34"/>
      </a:accent1>
      <a:accent2>
        <a:srgbClr val="0070C0"/>
      </a:accent2>
      <a:accent3>
        <a:srgbClr val="76923C"/>
      </a:accent3>
      <a:accent4>
        <a:srgbClr val="FFC000"/>
      </a:accent4>
      <a:accent5>
        <a:srgbClr val="FFFFFF"/>
      </a:accent5>
      <a:accent6>
        <a:srgbClr val="FFFFFF"/>
      </a:accent6>
      <a:hlink>
        <a:srgbClr val="DC2F34"/>
      </a:hlink>
      <a:folHlink>
        <a:srgbClr val="DC2F34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sjabloon powerpoint jaarthema 2015 JOIN HR</Template>
  <TotalTime>3604</TotalTime>
  <Words>369</Words>
  <Application>Microsoft Office PowerPoint</Application>
  <PresentationFormat>Diavoorstelling (16:9)</PresentationFormat>
  <Paragraphs>111</Paragraphs>
  <Slides>22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4</vt:i4>
      </vt:variant>
      <vt:variant>
        <vt:lpstr>Diatitels</vt:lpstr>
      </vt:variant>
      <vt:variant>
        <vt:i4>22</vt:i4>
      </vt:variant>
    </vt:vector>
  </HeadingPairs>
  <TitlesOfParts>
    <vt:vector size="32" baseType="lpstr">
      <vt:lpstr>Arial</vt:lpstr>
      <vt:lpstr>Arial Black</vt:lpstr>
      <vt:lpstr>WC Mano Negra Bta</vt:lpstr>
      <vt:lpstr>Calibri</vt:lpstr>
      <vt:lpstr>Wingdings</vt:lpstr>
      <vt:lpstr>Trebuchet MS</vt:lpstr>
      <vt:lpstr>1_Aangepast ontwerp</vt:lpstr>
      <vt:lpstr>2_Aangepast ontwerp</vt:lpstr>
      <vt:lpstr>Aangepast ontwerp</vt:lpstr>
      <vt:lpstr>1_sjabloon powerpoint jaarthema 2015 JOIN HR</vt:lpstr>
      <vt:lpstr>PowerPoint-presentatie</vt:lpstr>
      <vt:lpstr>startopdracht</vt:lpstr>
      <vt:lpstr>Even voorstellen..</vt:lpstr>
      <vt:lpstr>Even voorstellen..</vt:lpstr>
      <vt:lpstr>Even voorstellen..</vt:lpstr>
      <vt:lpstr> </vt:lpstr>
      <vt:lpstr>PowerPoint-presentatie</vt:lpstr>
      <vt:lpstr>PowerPoint-presentatie</vt:lpstr>
      <vt:lpstr>Wat verstaat WS onder kinderwerk?</vt:lpstr>
      <vt:lpstr>PowerPoint-presentatie</vt:lpstr>
      <vt:lpstr>PowerPoint-presentatie</vt:lpstr>
      <vt:lpstr>PowerPoint-presentatie</vt:lpstr>
      <vt:lpstr>Wat is jouw rol?</vt:lpstr>
      <vt:lpstr>PowerPoint-presentatie</vt:lpstr>
      <vt:lpstr>PowerPoint-presentatie</vt:lpstr>
      <vt:lpstr>PowerPoint-presentatie</vt:lpstr>
      <vt:lpstr>PowerPoint-presentatie</vt:lpstr>
      <vt:lpstr>PowerPoint-presentatie</vt:lpstr>
      <vt:lpstr>Persoonlijke doelen</vt:lpstr>
      <vt:lpstr>PowerPoint-presentatie</vt:lpstr>
      <vt:lpstr>PowerPoint-presentatie</vt:lpstr>
      <vt:lpstr>PowerPoint-presentatie</vt:lpstr>
    </vt:vector>
  </TitlesOfParts>
  <Company>World Servants Nederland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Willem-Jan van der Ven</dc:creator>
  <cp:lastModifiedBy>N.R.C. Hofland</cp:lastModifiedBy>
  <cp:revision>122</cp:revision>
  <cp:lastPrinted>2015-09-17T14:29:14Z</cp:lastPrinted>
  <dcterms:created xsi:type="dcterms:W3CDTF">2015-01-28T15:18:13Z</dcterms:created>
  <dcterms:modified xsi:type="dcterms:W3CDTF">2019-03-22T09:55:38Z</dcterms:modified>
</cp:coreProperties>
</file>